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64" r:id="rId5"/>
    <p:sldId id="261" r:id="rId6"/>
    <p:sldId id="260" r:id="rId7"/>
    <p:sldId id="265" r:id="rId8"/>
    <p:sldId id="262" r:id="rId9"/>
    <p:sldId id="263" r:id="rId10"/>
    <p:sldId id="266" r:id="rId11"/>
    <p:sldId id="267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54" autoAdjust="0"/>
  </p:normalViewPr>
  <p:slideViewPr>
    <p:cSldViewPr>
      <p:cViewPr varScale="1">
        <p:scale>
          <a:sx n="56" d="100"/>
          <a:sy n="56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4019F-1043-4C9A-9B00-3F628F60DAC2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7D80E-777C-4DDC-966F-0258753B5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49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offices were using probe covers appropriately and</a:t>
            </a:r>
            <a:r>
              <a:rPr lang="en-US" baseline="0" dirty="0" smtClean="0"/>
              <a:t> low level disinfecting probe with hospital approved PDI wipes or T-spray.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7D80E-777C-4DDC-966F-0258753B52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24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CDC defines non-intact skin as areas of the skin that have been opened by cuts, abrasions, dermatitis, chapped skin, and so forth.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7D80E-777C-4DDC-966F-0258753B52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03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7D80E-777C-4DDC-966F-0258753B52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14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Engaged Biomed to supply us with a list of all ultrasounds and probes logged into our</a:t>
            </a:r>
            <a:r>
              <a:rPr lang="en-US" baseline="0" dirty="0" smtClean="0"/>
              <a:t> asset inventory.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Development of spreadsheet to compile information:</a:t>
            </a:r>
          </a:p>
          <a:p>
            <a:r>
              <a:rPr lang="en-US" baseline="0" dirty="0" smtClean="0"/>
              <a:t>	department, contact person, manufacturer, model, transducers, procedures, volume &amp; frequency of use.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Martha was instrumental in setting up meetings with the key stakeholders in the development of our new process.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department and office managers needed to complete the information on the spreadsheets so we could verify we had a complete list of equipment.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was very important to engage our staff.  Did one-on-one interviews with front line staff to understand their daily workflow. This would drive the development of our new practices.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7D80E-777C-4DDC-966F-0258753B52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01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Materials </a:t>
            </a:r>
            <a:r>
              <a:rPr lang="en-US" baseline="0" dirty="0" smtClean="0"/>
              <a:t>setting up the supplies to order for the </a:t>
            </a:r>
            <a:r>
              <a:rPr lang="en-US" baseline="0" dirty="0" err="1" smtClean="0"/>
              <a:t>Trophons</a:t>
            </a:r>
            <a:r>
              <a:rPr lang="en-US" baseline="0" dirty="0" smtClean="0"/>
              <a:t>.  Took time for the products to get set up.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Made </a:t>
            </a:r>
            <a:r>
              <a:rPr lang="en-US" baseline="0" dirty="0" smtClean="0"/>
              <a:t>cleaning card to help staff and to identify which ultrasounds were accounted for and researched.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Not all probes can be HLD with the </a:t>
            </a:r>
            <a:r>
              <a:rPr lang="en-US" baseline="0" dirty="0" err="1" smtClean="0"/>
              <a:t>Trophon</a:t>
            </a:r>
            <a:r>
              <a:rPr lang="en-US" baseline="0" dirty="0" smtClean="0"/>
              <a:t>: looked to see if we could switch out the probes or do we need to implement a process to get to SPD GUS station.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7D80E-777C-4DDC-966F-0258753B52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04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7D80E-777C-4DDC-966F-0258753B52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66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Log:</a:t>
            </a:r>
            <a:r>
              <a:rPr lang="en-US" baseline="0" dirty="0" smtClean="0"/>
              <a:t> moved from </a:t>
            </a:r>
            <a:r>
              <a:rPr lang="en-US" baseline="0" dirty="0" err="1" smtClean="0"/>
              <a:t>trophon</a:t>
            </a:r>
            <a:r>
              <a:rPr lang="en-US" baseline="0" dirty="0" smtClean="0"/>
              <a:t> log book to our own documentation.  Had some issue with incomplete documentation because of differences in each department. 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Some departments HLD </a:t>
            </a:r>
            <a:r>
              <a:rPr lang="en-US" baseline="0" dirty="0" smtClean="0"/>
              <a:t>when necessary others keep probes disinfected all the </a:t>
            </a:r>
            <a:r>
              <a:rPr lang="en-US" baseline="0" dirty="0" smtClean="0"/>
              <a:t>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Ultrasound </a:t>
            </a:r>
            <a:r>
              <a:rPr lang="en-US" baseline="0" dirty="0" smtClean="0"/>
              <a:t>department documents a bit different, did carve out for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7D80E-777C-4DDC-966F-0258753B52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85F63E9-BC99-444B-9394-B0E4BAE381E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8796961-98E6-4C4C-BCE5-1616DF4D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63E9-BC99-444B-9394-B0E4BAE381E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6961-98E6-4C4C-BCE5-1616DF4D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63E9-BC99-444B-9394-B0E4BAE381E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6961-98E6-4C4C-BCE5-1616DF4D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63E9-BC99-444B-9394-B0E4BAE381E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6961-98E6-4C4C-BCE5-1616DF4D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63E9-BC99-444B-9394-B0E4BAE381E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6961-98E6-4C4C-BCE5-1616DF4D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63E9-BC99-444B-9394-B0E4BAE381E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6961-98E6-4C4C-BCE5-1616DF4D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5F63E9-BC99-444B-9394-B0E4BAE381E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796961-98E6-4C4C-BCE5-1616DF4DFC2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85F63E9-BC99-444B-9394-B0E4BAE381E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8796961-98E6-4C4C-BCE5-1616DF4D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63E9-BC99-444B-9394-B0E4BAE381E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6961-98E6-4C4C-BCE5-1616DF4D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63E9-BC99-444B-9394-B0E4BAE381E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6961-98E6-4C4C-BCE5-1616DF4D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63E9-BC99-444B-9394-B0E4BAE381E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6961-98E6-4C4C-BCE5-1616DF4D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85F63E9-BC99-444B-9394-B0E4BAE381E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8796961-98E6-4C4C-BCE5-1616DF4DFC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infectioncontrol/guidelines/disinfection/" TargetMode="External"/><Relationship Id="rId2" Type="http://schemas.openxmlformats.org/officeDocument/2006/relationships/hyperlink" Target="https://www.gehealthcare.com/-/media/a7e6ae09830e42bd980e563910c953cf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file:///\\Isilon1\shared\Infection%20Prevention\Ultrasound%20Information\AJIC%20article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Ultrasound Probe Disinfection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99938"/>
            <a:ext cx="5562600" cy="175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Changing Times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              Changing Practices 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57912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Kellie Drake, RN, MBA, CNOR(E)</a:t>
            </a:r>
          </a:p>
          <a:p>
            <a:r>
              <a:rPr lang="en-US" sz="1400" i="1" dirty="0" smtClean="0"/>
              <a:t>Infection Prevention Clinician</a:t>
            </a:r>
          </a:p>
          <a:p>
            <a:r>
              <a:rPr lang="en-US" sz="1400" i="1" dirty="0" smtClean="0"/>
              <a:t>Wentworth-Douglass Hospital</a:t>
            </a:r>
          </a:p>
          <a:p>
            <a:r>
              <a:rPr lang="en-US" sz="1400" i="1" dirty="0" smtClean="0"/>
              <a:t>Kellie.Drake@WDHospital.org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8645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Materials </a:t>
            </a:r>
            <a:r>
              <a:rPr lang="en-US" dirty="0"/>
              <a:t>Department</a:t>
            </a:r>
          </a:p>
          <a:p>
            <a:pPr lvl="1"/>
            <a:r>
              <a:rPr lang="en-US" dirty="0"/>
              <a:t>Supplies</a:t>
            </a:r>
          </a:p>
          <a:p>
            <a:pPr lvl="1"/>
            <a:r>
              <a:rPr lang="en-US" dirty="0"/>
              <a:t>Disinfection wipes</a:t>
            </a:r>
          </a:p>
          <a:p>
            <a:r>
              <a:rPr lang="en-US" dirty="0" smtClean="0"/>
              <a:t>Education </a:t>
            </a:r>
          </a:p>
          <a:p>
            <a:pPr lvl="1"/>
            <a:r>
              <a:rPr lang="en-US" dirty="0" smtClean="0"/>
              <a:t>ED/OD Department: competency development and coordination of training</a:t>
            </a:r>
          </a:p>
          <a:p>
            <a:pPr lvl="2"/>
            <a:r>
              <a:rPr lang="en-US" dirty="0" smtClean="0"/>
              <a:t>Nanosonics University</a:t>
            </a:r>
          </a:p>
          <a:p>
            <a:pPr lvl="1"/>
            <a:r>
              <a:rPr lang="en-US" dirty="0" smtClean="0"/>
              <a:t>Development of Resource staff</a:t>
            </a:r>
          </a:p>
          <a:p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Trophon log book vs. own book</a:t>
            </a:r>
          </a:p>
          <a:p>
            <a:r>
              <a:rPr lang="en-US" dirty="0" smtClean="0"/>
              <a:t>Policy</a:t>
            </a:r>
          </a:p>
          <a:p>
            <a:r>
              <a:rPr lang="en-US" dirty="0" smtClean="0"/>
              <a:t>Auditing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691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 book</a:t>
            </a:r>
          </a:p>
          <a:p>
            <a:pPr lvl="1"/>
            <a:r>
              <a:rPr lang="en-US" dirty="0" smtClean="0"/>
              <a:t>Trophon vs. Own</a:t>
            </a:r>
          </a:p>
          <a:p>
            <a:pPr lvl="2"/>
            <a:r>
              <a:rPr lang="en-US" dirty="0" smtClean="0"/>
              <a:t>Resources for log book</a:t>
            </a:r>
          </a:p>
          <a:p>
            <a:r>
              <a:rPr lang="en-US" dirty="0" smtClean="0"/>
              <a:t>Ultrasound Management</a:t>
            </a:r>
          </a:p>
          <a:p>
            <a:pPr lvl="1"/>
            <a:r>
              <a:rPr lang="en-US" dirty="0" smtClean="0"/>
              <a:t>Biomed and Materials Departments</a:t>
            </a:r>
          </a:p>
          <a:p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Follow-up and yearly education</a:t>
            </a:r>
          </a:p>
          <a:p>
            <a:pPr lvl="2"/>
            <a:r>
              <a:rPr lang="en-US" dirty="0" smtClean="0"/>
              <a:t>Probe placement, documentation, AAMI </a:t>
            </a:r>
            <a:r>
              <a:rPr lang="en-US" dirty="0" err="1" smtClean="0"/>
              <a:t>regs</a:t>
            </a:r>
            <a:endParaRPr lang="en-US" dirty="0" smtClean="0"/>
          </a:p>
          <a:p>
            <a:r>
              <a:rPr lang="en-US" dirty="0" smtClean="0"/>
              <a:t>Probe Maintenance</a:t>
            </a:r>
          </a:p>
          <a:p>
            <a:pPr lvl="1"/>
            <a:r>
              <a:rPr lang="en-US" dirty="0" smtClean="0"/>
              <a:t>Repair/Replacement issues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4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8077200" cy="4525963"/>
          </a:xfrm>
        </p:spPr>
        <p:txBody>
          <a:bodyPr>
            <a:normAutofit/>
          </a:bodyPr>
          <a:lstStyle/>
          <a:p>
            <a:r>
              <a:rPr lang="en-US" sz="1200" dirty="0" smtClean="0"/>
              <a:t>GE Healthcare: </a:t>
            </a:r>
            <a:r>
              <a:rPr lang="en-US" sz="1200" dirty="0" smtClean="0">
                <a:hlinkClick r:id="rId2"/>
              </a:rPr>
              <a:t>https</a:t>
            </a:r>
            <a:r>
              <a:rPr lang="en-US" sz="1200" dirty="0">
                <a:hlinkClick r:id="rId2"/>
              </a:rPr>
              <a:t>://www.gehealthcare.com/-/</a:t>
            </a:r>
            <a:r>
              <a:rPr lang="en-US" sz="1200" dirty="0" smtClean="0">
                <a:hlinkClick r:id="rId2"/>
              </a:rPr>
              <a:t>media/a7e6ae09830e42bd980e563910c953cf.pdf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CDC, </a:t>
            </a:r>
            <a:r>
              <a:rPr lang="en-US" sz="1200" i="1" dirty="0" smtClean="0"/>
              <a:t>Guidelines for Disinfection and Sterilization in Healthcare Facilities, 2008,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3"/>
              </a:rPr>
              <a:t>https</a:t>
            </a:r>
            <a:r>
              <a:rPr lang="en-US" sz="1200" dirty="0">
                <a:hlinkClick r:id="rId3"/>
              </a:rPr>
              <a:t>://www.cdc.gov/infectioncontrol/guidelines/disinfection</a:t>
            </a:r>
            <a:r>
              <a:rPr lang="en-US" sz="1200" dirty="0" smtClean="0">
                <a:hlinkClick r:id="rId3"/>
              </a:rPr>
              <a:t>/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Society of Diagnostic Medical Sonography, </a:t>
            </a:r>
            <a:r>
              <a:rPr lang="en-US" sz="1200" i="1" dirty="0" smtClean="0"/>
              <a:t>Guidelines for Infection Prevention and Control in Sonography: Reprocessing Ultrasound Transducers</a:t>
            </a:r>
          </a:p>
          <a:p>
            <a:endParaRPr lang="en-US" sz="1200" i="1" dirty="0"/>
          </a:p>
          <a:p>
            <a:r>
              <a:rPr lang="en-US" sz="1200" dirty="0" smtClean="0"/>
              <a:t>American Journal of Infection Control</a:t>
            </a:r>
            <a:r>
              <a:rPr lang="en-US" sz="1200" i="1" dirty="0" smtClean="0"/>
              <a:t>, Ultrasound probe use and reprocessing: Results from a national survey among U.S. infection preventionist,</a:t>
            </a:r>
            <a:r>
              <a:rPr lang="en-US" sz="1200" dirty="0" smtClean="0"/>
              <a:t> 46 (2018) </a:t>
            </a:r>
            <a:r>
              <a:rPr lang="en-US" sz="1200" dirty="0"/>
              <a:t>913-20.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 action="ppaction://hlinkfile"/>
              </a:rPr>
              <a:t>file</a:t>
            </a:r>
            <a:r>
              <a:rPr lang="en-US" sz="1200" dirty="0">
                <a:hlinkClick r:id="rId4" action="ppaction://hlinkfile"/>
              </a:rPr>
              <a:t>:///R:/</a:t>
            </a:r>
            <a:r>
              <a:rPr lang="en-US" sz="1200" dirty="0" smtClean="0">
                <a:hlinkClick r:id="rId4" action="ppaction://hlinkfile"/>
              </a:rPr>
              <a:t>Infection%20Prevention/Ultrasound%20Information/AJIC%20article.pdf</a:t>
            </a:r>
            <a:endParaRPr lang="en-US" sz="1200" dirty="0" smtClean="0"/>
          </a:p>
          <a:p>
            <a:endParaRPr lang="en-US" sz="1200" i="1" dirty="0" smtClean="0"/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8688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Wentworth Health Partners</a:t>
            </a:r>
            <a:br>
              <a:rPr lang="en-US" dirty="0" smtClean="0"/>
            </a:br>
            <a:r>
              <a:rPr lang="en-US" dirty="0" smtClean="0"/>
              <a:t>Joint Commission Survey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offices performing fine needle aspiration procedures</a:t>
            </a:r>
          </a:p>
          <a:p>
            <a:r>
              <a:rPr lang="en-US" dirty="0" smtClean="0"/>
              <a:t>Using probe covers for the procedures</a:t>
            </a:r>
          </a:p>
          <a:p>
            <a:r>
              <a:rPr lang="en-US" dirty="0" smtClean="0"/>
              <a:t>Low level disinfecting the probes after the procedures</a:t>
            </a:r>
          </a:p>
          <a:p>
            <a:pPr lvl="1"/>
            <a:r>
              <a:rPr lang="en-US" dirty="0" smtClean="0"/>
              <a:t>Surveyor asked for manufacturer’s instructions….</a:t>
            </a:r>
          </a:p>
        </p:txBody>
      </p:sp>
    </p:spTree>
    <p:extLst>
      <p:ext uri="{BB962C8B-B14F-4D97-AF65-F5344CB8AC3E}">
        <p14:creationId xmlns:p14="http://schemas.microsoft.com/office/powerpoint/2010/main" val="299892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 Manufacturer’s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 Transducer Cleaning and Disinfection Guidelines</a:t>
            </a:r>
          </a:p>
          <a:p>
            <a:pPr lvl="1"/>
            <a:r>
              <a:rPr lang="en-US" dirty="0"/>
              <a:t>“If the possibility of cross-contamination or exposure to unhealthy or non-intact skin exists, then high-level disinfection should be performed.”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CDC: Guidelines for Disinfection and Sterilization in Healthcare Facilities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5664"/>
            <a:ext cx="8229600" cy="4136136"/>
          </a:xfrm>
        </p:spPr>
        <p:txBody>
          <a:bodyPr/>
          <a:lstStyle/>
          <a:p>
            <a:r>
              <a:rPr lang="en-US" dirty="0" smtClean="0"/>
              <a:t>“While </a:t>
            </a:r>
            <a:r>
              <a:rPr lang="en-US" dirty="0"/>
              <a:t>use of the probe cover could be considered as changing the category, this guideline proposes use of a new condom/probe cover for the probe for each patient, and because condoms/probe covers can fail </a:t>
            </a:r>
            <a:r>
              <a:rPr lang="en-US" baseline="20000" dirty="0"/>
              <a:t>195, 197-199</a:t>
            </a:r>
            <a:r>
              <a:rPr lang="en-US" dirty="0"/>
              <a:t>, the probe also should be high-level disinfected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0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Society of Diagnostic Medical Sonography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83736"/>
          </a:xfrm>
        </p:spPr>
        <p:txBody>
          <a:bodyPr/>
          <a:lstStyle/>
          <a:p>
            <a:r>
              <a:rPr lang="en-US" dirty="0" smtClean="0"/>
              <a:t>Guidelines for Infection Prevention and Control in Sonography: Reprocessing Ultrasound Transducers</a:t>
            </a:r>
          </a:p>
          <a:p>
            <a:pPr lvl="1"/>
            <a:r>
              <a:rPr lang="en-US" dirty="0" smtClean="0"/>
              <a:t>The nature of the procedure determines the transducers Spaulding Classification.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8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Spaulding Classification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00200"/>
            <a:ext cx="2548909" cy="2103120"/>
          </a:xfrm>
          <a:prstGeom prst="roundRect">
            <a:avLst>
              <a:gd name="adj" fmla="val 5109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bliqueTop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249424"/>
            <a:ext cx="6248400" cy="4325112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</a:rPr>
              <a:t>CRITICAL</a:t>
            </a:r>
            <a:r>
              <a:rPr lang="en-US" dirty="0"/>
              <a:t>: A device that may come into contact with sterile tissue should sterile. Such devices should minimally be </a:t>
            </a:r>
            <a:r>
              <a:rPr lang="en-US" dirty="0" smtClean="0"/>
              <a:t>sterilized. </a:t>
            </a:r>
            <a:r>
              <a:rPr lang="en-US" dirty="0"/>
              <a:t>In the case of ultrasound probes, high-level disinfection is acceptable </a:t>
            </a:r>
            <a:r>
              <a:rPr lang="en-US" dirty="0" smtClean="0"/>
              <a:t>if </a:t>
            </a:r>
            <a:r>
              <a:rPr lang="en-US" dirty="0"/>
              <a:t>a sterile cover is used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Sterilization</a:t>
            </a:r>
            <a:r>
              <a:rPr lang="en-US" dirty="0"/>
              <a:t>: All viable microorganisms must be destroyed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FF9966"/>
                </a:solidFill>
              </a:rPr>
              <a:t>SEMI-CRITICAL</a:t>
            </a:r>
            <a:r>
              <a:rPr lang="en-US" dirty="0"/>
              <a:t>: A device that may come into contact </a:t>
            </a:r>
            <a:r>
              <a:rPr lang="en-US" dirty="0" smtClean="0"/>
              <a:t>with </a:t>
            </a:r>
            <a:r>
              <a:rPr lang="en-US" dirty="0"/>
              <a:t>intact mucous membranes and does not ordinarily penetrate sterile tissue. These devices should minimally receive high level </a:t>
            </a:r>
            <a:r>
              <a:rPr lang="en-US" dirty="0" smtClean="0"/>
              <a:t>disinfection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High </a:t>
            </a:r>
            <a:r>
              <a:rPr lang="en-US" dirty="0"/>
              <a:t>Level Disinfection: All viable microorganisms must be destroyed, except a small number of bacterial spores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NON-CRITICAL</a:t>
            </a:r>
            <a:r>
              <a:rPr lang="en-US" dirty="0"/>
              <a:t>: Devices that do not ordinarily contact the patient or </a:t>
            </a:r>
            <a:r>
              <a:rPr lang="en-US" dirty="0" smtClean="0"/>
              <a:t>contacts </a:t>
            </a:r>
            <a:r>
              <a:rPr lang="en-US" dirty="0"/>
              <a:t>only </a:t>
            </a:r>
            <a:r>
              <a:rPr lang="en-US" b="1" i="1" u="sng" dirty="0"/>
              <a:t>intact skin</a:t>
            </a:r>
            <a:r>
              <a:rPr lang="en-US" dirty="0"/>
              <a:t>. These devices should be low level disinfected. </a:t>
            </a:r>
            <a:endParaRPr lang="en-US" dirty="0" smtClean="0"/>
          </a:p>
          <a:p>
            <a:pPr lvl="1"/>
            <a:r>
              <a:rPr lang="en-US" dirty="0" smtClean="0"/>
              <a:t>Low </a:t>
            </a:r>
            <a:r>
              <a:rPr lang="en-US" dirty="0"/>
              <a:t>level Disinfection: Most vegetative bacteria and viruses destroyed, except bacterial spores, mycobacteria, fungi, or small non-lipid viruses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0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Spaulding Classification for Ultrasound Transducers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76914"/>
              </p:ext>
            </p:extLst>
          </p:nvPr>
        </p:nvGraphicFramePr>
        <p:xfrm>
          <a:off x="457200" y="1905000"/>
          <a:ext cx="8229600" cy="481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98784"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Spaulding</a:t>
                      </a:r>
                      <a:r>
                        <a:rPr lang="en-US" sz="1400" baseline="0" dirty="0" smtClean="0"/>
                        <a:t> Classification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Intended Use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Example Procedures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Minimum Disinfection/  Sterilization Level Required</a:t>
                      </a:r>
                      <a:endParaRPr lang="en-US" sz="1400" dirty="0"/>
                    </a:p>
                  </a:txBody>
                  <a:tcPr anchor="ctr"/>
                </a:tc>
              </a:tr>
              <a:tr h="16902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Critical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Risk of transducer contact with sterile tissues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Ultrasound-guided</a:t>
                      </a:r>
                      <a:r>
                        <a:rPr lang="en-US" sz="1400" baseline="0" dirty="0" smtClean="0"/>
                        <a:t> intraoperative or vascular access procedures, drainage, open wounds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Sterilization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or 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HLD</a:t>
                      </a:r>
                      <a:endParaRPr lang="en-US" sz="1400" dirty="0"/>
                    </a:p>
                  </a:txBody>
                  <a:tcPr anchor="ctr"/>
                </a:tc>
              </a:tr>
              <a:tr h="12292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Semi-critical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Risk of transducer</a:t>
                      </a:r>
                      <a:r>
                        <a:rPr lang="en-US" sz="1400" baseline="0" dirty="0" smtClean="0"/>
                        <a:t> contact with mucous membranes or non-intact skin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Endocavitary, biopsy, or invasive procedures, venous or arterial placement procedures, scans over partially</a:t>
                      </a:r>
                      <a:r>
                        <a:rPr lang="en-US" sz="1400" baseline="0" dirty="0" smtClean="0"/>
                        <a:t> healed wounds or non-intact skin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HLD</a:t>
                      </a:r>
                      <a:endParaRPr lang="en-US" sz="1400" dirty="0"/>
                    </a:p>
                  </a:txBody>
                  <a:tcPr anchor="ctr"/>
                </a:tc>
              </a:tr>
              <a:tr h="5378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Non-critical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Transducer only contact intact skin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Surface</a:t>
                      </a:r>
                      <a:r>
                        <a:rPr lang="en-US" sz="1400" baseline="0" dirty="0" smtClean="0"/>
                        <a:t> scans intact skin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LLD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64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Biomed/Medical Engineering </a:t>
            </a:r>
          </a:p>
          <a:p>
            <a:pPr lvl="1"/>
            <a:r>
              <a:rPr lang="en-US" dirty="0" smtClean="0"/>
              <a:t>Report listing ultrasound units and individual probes in the organization</a:t>
            </a:r>
          </a:p>
          <a:p>
            <a:r>
              <a:rPr lang="en-US" dirty="0" smtClean="0"/>
              <a:t>Department and Practice Management Team</a:t>
            </a:r>
          </a:p>
          <a:p>
            <a:pPr lvl="1"/>
            <a:r>
              <a:rPr lang="en-US" dirty="0" smtClean="0"/>
              <a:t>Verify information on report</a:t>
            </a:r>
          </a:p>
          <a:p>
            <a:pPr lvl="1"/>
            <a:r>
              <a:rPr lang="en-US" dirty="0" smtClean="0"/>
              <a:t>What types of procedure and volume?</a:t>
            </a:r>
          </a:p>
          <a:p>
            <a:pPr lvl="1"/>
            <a:r>
              <a:rPr lang="en-US" dirty="0" smtClean="0"/>
              <a:t>How do they function?</a:t>
            </a:r>
          </a:p>
          <a:p>
            <a:r>
              <a:rPr lang="en-US" dirty="0" smtClean="0"/>
              <a:t>Disinfection</a:t>
            </a:r>
          </a:p>
          <a:p>
            <a:pPr lvl="1"/>
            <a:r>
              <a:rPr lang="en-US" dirty="0" smtClean="0"/>
              <a:t>Products on the market: OPA or Trophon</a:t>
            </a:r>
          </a:p>
          <a:p>
            <a:pPr lvl="1"/>
            <a:r>
              <a:rPr lang="en-US" dirty="0" smtClean="0"/>
              <a:t>What guidelines are we following?</a:t>
            </a:r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214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Analysis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49424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/>
              <a:t>Process Centralized or Decentralized</a:t>
            </a:r>
          </a:p>
          <a:p>
            <a:pPr lvl="1"/>
            <a:r>
              <a:rPr lang="en-US" dirty="0"/>
              <a:t>Purchase of Trophon or additional probes</a:t>
            </a:r>
          </a:p>
          <a:p>
            <a:pPr lvl="2"/>
            <a:r>
              <a:rPr lang="en-US" dirty="0"/>
              <a:t>Location for units</a:t>
            </a:r>
          </a:p>
          <a:p>
            <a:r>
              <a:rPr lang="en-US" dirty="0" smtClean="0"/>
              <a:t>Responsibility for Reviewing IFU</a:t>
            </a:r>
          </a:p>
          <a:p>
            <a:pPr lvl="1"/>
            <a:r>
              <a:rPr lang="en-US" dirty="0" smtClean="0"/>
              <a:t>Designate individual person or</a:t>
            </a:r>
          </a:p>
          <a:p>
            <a:pPr marL="411480" lvl="1" indent="0">
              <a:buNone/>
            </a:pPr>
            <a:r>
              <a:rPr lang="en-US" dirty="0"/>
              <a:t> </a:t>
            </a:r>
            <a:r>
              <a:rPr lang="en-US" dirty="0" smtClean="0"/>
              <a:t>  individual department’s responsibility</a:t>
            </a:r>
          </a:p>
          <a:p>
            <a:r>
              <a:rPr lang="en-US" dirty="0" smtClean="0"/>
              <a:t>Cleaning Cards</a:t>
            </a:r>
          </a:p>
          <a:p>
            <a:pPr marL="411480" lvl="1" indent="0">
              <a:buNone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952" y="3289139"/>
            <a:ext cx="2562225" cy="3219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6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6318</TotalTime>
  <Words>833</Words>
  <Application>Microsoft Office PowerPoint</Application>
  <PresentationFormat>On-screen Show (4:3)</PresentationFormat>
  <Paragraphs>128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Ultrasound Probe Disinfection</vt:lpstr>
      <vt:lpstr>Wentworth Health Partners Joint Commission Survey 2017</vt:lpstr>
      <vt:lpstr>GE Manufacturer’s Instructions</vt:lpstr>
      <vt:lpstr>CDC: Guidelines for Disinfection and Sterilization in Healthcare Facilities 2008</vt:lpstr>
      <vt:lpstr>Society of Diagnostic Medical Sonography</vt:lpstr>
      <vt:lpstr>Spaulding Classification</vt:lpstr>
      <vt:lpstr>Spaulding Classification for Ultrasound Transducers</vt:lpstr>
      <vt:lpstr>Gap Analysis</vt:lpstr>
      <vt:lpstr>Gap Analysis and Implementation</vt:lpstr>
      <vt:lpstr>Implementation</vt:lpstr>
      <vt:lpstr>Reassessment</vt:lpstr>
      <vt:lpstr>References</vt:lpstr>
    </vt:vector>
  </TitlesOfParts>
  <Company>Wentworth-Douglass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Ultrasound Probe Disinfection</dc:title>
  <dc:creator>QRKD</dc:creator>
  <cp:lastModifiedBy>qrkd</cp:lastModifiedBy>
  <cp:revision>38</cp:revision>
  <dcterms:created xsi:type="dcterms:W3CDTF">2019-02-08T13:38:11Z</dcterms:created>
  <dcterms:modified xsi:type="dcterms:W3CDTF">2019-03-15T18:15:19Z</dcterms:modified>
</cp:coreProperties>
</file>